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9"/>
  </p:notesMasterIdLst>
  <p:sldIdLst>
    <p:sldId id="259" r:id="rId2"/>
    <p:sldId id="260" r:id="rId3"/>
    <p:sldId id="356" r:id="rId4"/>
    <p:sldId id="274" r:id="rId5"/>
    <p:sldId id="340" r:id="rId6"/>
    <p:sldId id="296" r:id="rId7"/>
    <p:sldId id="338" r:id="rId8"/>
    <p:sldId id="293" r:id="rId9"/>
    <p:sldId id="341" r:id="rId10"/>
    <p:sldId id="300" r:id="rId11"/>
    <p:sldId id="342" r:id="rId12"/>
    <p:sldId id="343" r:id="rId13"/>
    <p:sldId id="345" r:id="rId14"/>
    <p:sldId id="357" r:id="rId15"/>
    <p:sldId id="346" r:id="rId16"/>
    <p:sldId id="358" r:id="rId17"/>
    <p:sldId id="347" r:id="rId18"/>
    <p:sldId id="359" r:id="rId19"/>
    <p:sldId id="339" r:id="rId20"/>
    <p:sldId id="360" r:id="rId21"/>
    <p:sldId id="285" r:id="rId22"/>
    <p:sldId id="351" r:id="rId23"/>
    <p:sldId id="352" r:id="rId24"/>
    <p:sldId id="312" r:id="rId25"/>
    <p:sldId id="306" r:id="rId26"/>
    <p:sldId id="353" r:id="rId27"/>
    <p:sldId id="337" r:id="rId28"/>
  </p:sldIdLst>
  <p:sldSz cx="9144000" cy="5143500" type="screen16x9"/>
  <p:notesSz cx="6858000" cy="9144000"/>
  <p:embeddedFontLst>
    <p:embeddedFont>
      <p:font typeface="Open Sans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Sakkal Majalla" panose="02000000000000000000" pitchFamily="2" charset="-78"/>
      <p:regular r:id="rId38"/>
      <p:bold r:id="rId39"/>
    </p:embeddedFont>
    <p:embeddedFont>
      <p:font typeface="Open Sans Extrabold" panose="020B0604020202020204" charset="0"/>
      <p:bold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C058"/>
    <a:srgbClr val="01A666"/>
    <a:srgbClr val="036F47"/>
    <a:srgbClr val="FFFFFF"/>
    <a:srgbClr val="08A868"/>
    <a:srgbClr val="FF3300"/>
    <a:srgbClr val="068250"/>
    <a:srgbClr val="09A868"/>
    <a:srgbClr val="0F6D48"/>
    <a:srgbClr val="058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3" autoAdjust="0"/>
    <p:restoredTop sz="69300" autoAdjust="0"/>
  </p:normalViewPr>
  <p:slideViewPr>
    <p:cSldViewPr snapToGrid="0">
      <p:cViewPr varScale="1">
        <p:scale>
          <a:sx n="63" d="100"/>
          <a:sy n="63" d="100"/>
        </p:scale>
        <p:origin x="1290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AEDB1-89F3-480E-A283-C3C101598370}" type="datetimeFigureOut">
              <a:rPr lang="en-US" smtClean="0"/>
              <a:t>05-Nov-17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7A41E-4D24-4E51-8CF8-DB657E789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2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A41E-4D24-4E51-8CF8-DB657E7891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06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A41E-4D24-4E51-8CF8-DB657E7891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44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A41E-4D24-4E51-8CF8-DB657E7891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83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A41E-4D24-4E51-8CF8-DB657E7891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64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A41E-4D24-4E51-8CF8-DB657E7891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72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A41E-4D24-4E51-8CF8-DB657E7891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69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A41E-4D24-4E51-8CF8-DB657E7891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83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A41E-4D24-4E51-8CF8-DB657E7891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84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A41E-4D24-4E51-8CF8-DB657E7891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84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A41E-4D24-4E51-8CF8-DB657E7891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94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A41E-4D24-4E51-8CF8-DB657E7891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79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A41E-4D24-4E51-8CF8-DB657E7891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94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A41E-4D24-4E51-8CF8-DB657E7891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53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A41E-4D24-4E51-8CF8-DB657E7891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33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A41E-4D24-4E51-8CF8-DB657E78917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08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A41E-4D24-4E51-8CF8-DB657E7891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46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A41E-4D24-4E51-8CF8-DB657E7891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23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A41E-4D24-4E51-8CF8-DB657E7891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88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A41E-4D24-4E51-8CF8-DB657E7891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96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A41E-4D24-4E51-8CF8-DB657E7891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49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A41E-4D24-4E51-8CF8-DB657E7891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6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A41E-4D24-4E51-8CF8-DB657E7891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61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A41E-4D24-4E51-8CF8-DB657E7891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5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BA41-7006-4F12-B747-06547736F4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B4B4-434C-4011-B430-B18E6C2F2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BA41-7006-4F12-B747-06547736F4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B4B4-434C-4011-B430-B18E6C2F2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9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BA41-7006-4F12-B747-06547736F4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B4B4-434C-4011-B430-B18E6C2F2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3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BA41-7006-4F12-B747-06547736F4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B4B4-434C-4011-B430-B18E6C2F2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9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BA41-7006-4F12-B747-06547736F4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B4B4-434C-4011-B430-B18E6C2F2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5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BA41-7006-4F12-B747-06547736F4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B4B4-434C-4011-B430-B18E6C2F2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6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BA41-7006-4F12-B747-06547736F4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B4B4-434C-4011-B430-B18E6C2F2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9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BA41-7006-4F12-B747-06547736F4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B4B4-434C-4011-B430-B18E6C2F2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0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BA41-7006-4F12-B747-06547736F4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B4B4-434C-4011-B430-B18E6C2F2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0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BA41-7006-4F12-B747-06547736F4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B4B4-434C-4011-B430-B18E6C2F2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BA41-7006-4F12-B747-06547736F4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B4B4-434C-4011-B430-B18E6C2F2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4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ABA41-7006-4F12-B747-06547736F4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CB4B4-434C-4011-B430-B18E6C2F2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1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C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9156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104597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ar-EG" sz="4800" b="1" dirty="0" smtClean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المبـــــــــــادرة الوطنيـــــــــــــــــة </a:t>
            </a:r>
            <a:r>
              <a:rPr lang="ar-EG" sz="4800" b="1" u="sng" dirty="0" smtClean="0">
                <a:solidFill>
                  <a:srgbClr val="61C058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للحـــــــــــد</a:t>
            </a:r>
            <a:r>
              <a:rPr lang="ar-EG" sz="4800" b="1" dirty="0" smtClean="0">
                <a:solidFill>
                  <a:srgbClr val="61C058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 </a:t>
            </a:r>
            <a:r>
              <a:rPr lang="ar-EG" sz="4800" b="1" dirty="0" smtClean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من </a:t>
            </a:r>
          </a:p>
          <a:p>
            <a:pPr algn="ctr"/>
            <a:r>
              <a:rPr lang="ar-EG" sz="4800" b="1" dirty="0" smtClean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استهلاك الأكياس البلاستيكية</a:t>
            </a:r>
            <a:endParaRPr lang="en-US" sz="4800" b="1" dirty="0">
              <a:latin typeface="Sakkal Majalla" panose="02000000000000000000" pitchFamily="2" charset="-78"/>
              <a:ea typeface="Open Sans" panose="020B0606030504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6892" y="3837837"/>
            <a:ext cx="9170892" cy="130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:\Users\SCP\Desktop\download (1).png"/>
          <p:cNvPicPr/>
          <p:nvPr/>
        </p:nvPicPr>
        <p:blipFill rotWithShape="1">
          <a:blip r:embed="rId3"/>
          <a:srcRect l="14683" r="14286"/>
          <a:stretch/>
        </p:blipFill>
        <p:spPr bwMode="auto">
          <a:xfrm>
            <a:off x="0" y="3979145"/>
            <a:ext cx="1798656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05"/>
          <a:stretch/>
        </p:blipFill>
        <p:spPr>
          <a:xfrm>
            <a:off x="3808771" y="4133325"/>
            <a:ext cx="1466790" cy="8237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15" y="4235654"/>
            <a:ext cx="1919679" cy="619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8" y="3959049"/>
            <a:ext cx="1057917" cy="1094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866" y="3901516"/>
            <a:ext cx="1175964" cy="1175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686" y="3911564"/>
            <a:ext cx="1325878" cy="11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4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1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832260"/>
            <a:ext cx="3047999" cy="1311239"/>
          </a:xfrm>
          <a:prstGeom prst="rect">
            <a:avLst/>
          </a:prstGeom>
          <a:solidFill>
            <a:srgbClr val="01A6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048000" y="3832260"/>
            <a:ext cx="3047999" cy="1311239"/>
          </a:xfrm>
          <a:prstGeom prst="rect">
            <a:avLst/>
          </a:prstGeom>
          <a:solidFill>
            <a:srgbClr val="08A868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6095999" y="3832260"/>
            <a:ext cx="3047999" cy="1311239"/>
          </a:xfrm>
          <a:prstGeom prst="rect">
            <a:avLst/>
          </a:prstGeom>
          <a:solidFill>
            <a:srgbClr val="61C058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15667" y="0"/>
            <a:ext cx="7181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600" b="1" dirty="0">
                <a:solidFill>
                  <a:srgbClr val="61C058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الدعوة إلى </a:t>
            </a:r>
            <a:r>
              <a:rPr lang="ar-EG" sz="3600" b="1" dirty="0" smtClean="0">
                <a:solidFill>
                  <a:srgbClr val="61C058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استخدام البدائل المتاحة</a:t>
            </a:r>
            <a:endParaRPr lang="en-US" sz="3600" b="1" dirty="0">
              <a:solidFill>
                <a:srgbClr val="61C058"/>
              </a:solidFill>
              <a:latin typeface="Sakkal Majalla" panose="02000000000000000000" pitchFamily="2" charset="-78"/>
              <a:ea typeface="Open Sans Extrabold" panose="020B0906030804020204" pitchFamily="34" charset="0"/>
              <a:cs typeface="Sakkal Majalla" panose="02000000000000000000" pitchFamily="2" charset="-78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15667" y="3246527"/>
            <a:ext cx="1016668" cy="1016668"/>
            <a:chOff x="2226564" y="749300"/>
            <a:chExt cx="1016668" cy="1016668"/>
          </a:xfrm>
          <a:solidFill>
            <a:srgbClr val="01A666"/>
          </a:solidFill>
        </p:grpSpPr>
        <p:sp>
          <p:nvSpPr>
            <p:cNvPr id="38" name="Oval 37"/>
            <p:cNvSpPr/>
            <p:nvPr/>
          </p:nvSpPr>
          <p:spPr>
            <a:xfrm>
              <a:off x="2226564" y="749300"/>
              <a:ext cx="1016668" cy="101666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25354" y="880827"/>
              <a:ext cx="419087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ar-EG" sz="4400" b="1" dirty="0" smtClean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063165" y="3246528"/>
            <a:ext cx="1016668" cy="1016668"/>
            <a:chOff x="2226564" y="1890706"/>
            <a:chExt cx="1016668" cy="1016668"/>
          </a:xfrm>
          <a:solidFill>
            <a:srgbClr val="08A868"/>
          </a:solidFill>
        </p:grpSpPr>
        <p:sp>
          <p:nvSpPr>
            <p:cNvPr id="41" name="Oval 40"/>
            <p:cNvSpPr/>
            <p:nvPr/>
          </p:nvSpPr>
          <p:spPr>
            <a:xfrm>
              <a:off x="2226564" y="1890706"/>
              <a:ext cx="1016668" cy="101666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525354" y="2014319"/>
              <a:ext cx="419087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ar-EG" sz="4400" b="1" dirty="0" smtClean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111664" y="3246528"/>
            <a:ext cx="1016668" cy="1016668"/>
            <a:chOff x="2226564" y="3032113"/>
            <a:chExt cx="1016668" cy="1016668"/>
          </a:xfrm>
          <a:solidFill>
            <a:srgbClr val="61C058"/>
          </a:solidFill>
        </p:grpSpPr>
        <p:sp>
          <p:nvSpPr>
            <p:cNvPr id="44" name="Oval 43"/>
            <p:cNvSpPr/>
            <p:nvPr/>
          </p:nvSpPr>
          <p:spPr>
            <a:xfrm>
              <a:off x="2226564" y="3032113"/>
              <a:ext cx="1016668" cy="101666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525354" y="3155726"/>
              <a:ext cx="419087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ar-EG" sz="4400" b="1" dirty="0" smtClean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4385" y="4378897"/>
            <a:ext cx="2712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الاكياس </a:t>
            </a:r>
            <a:r>
              <a:rPr lang="ar-EG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متعددة الاستخدام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Sakkal Majalla" panose="02000000000000000000" pitchFamily="2" charset="-78"/>
              <a:ea typeface="Open Sans" panose="020B0606030504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83871" y="4378897"/>
            <a:ext cx="2376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الاكياس </a:t>
            </a:r>
            <a:r>
              <a:rPr lang="ar-EG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الورقية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Sakkal Majalla" panose="02000000000000000000" pitchFamily="2" charset="-78"/>
              <a:ea typeface="Open Sans" panose="020B0606030504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31871" y="4378897"/>
            <a:ext cx="2376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الاكياس القابلة للتحلل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Sakkal Majalla" panose="02000000000000000000" pitchFamily="2" charset="-78"/>
              <a:ea typeface="Open Sans" panose="020B060603050402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599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549885"/>
              </p:ext>
            </p:extLst>
          </p:nvPr>
        </p:nvGraphicFramePr>
        <p:xfrm>
          <a:off x="1066749" y="1993211"/>
          <a:ext cx="7010502" cy="220721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05251"/>
                <a:gridCol w="3505251"/>
              </a:tblGrid>
              <a:tr h="11036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1C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C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C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C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1C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C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C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C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036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1C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C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C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C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1C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C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C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C0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412397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التحليل الثنائي الرباعي </a:t>
            </a:r>
            <a:endParaRPr lang="en-US" sz="36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en-US" sz="4400" b="1" dirty="0" smtClean="0">
                <a:solidFill>
                  <a:srgbClr val="61C05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SWOT</a:t>
            </a:r>
          </a:p>
        </p:txBody>
      </p:sp>
      <p:sp>
        <p:nvSpPr>
          <p:cNvPr id="7" name="Rectangle 6"/>
          <p:cNvSpPr/>
          <p:nvPr/>
        </p:nvSpPr>
        <p:spPr>
          <a:xfrm>
            <a:off x="1462693" y="2314523"/>
            <a:ext cx="272222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 smtClean="0">
                <a:solidFill>
                  <a:srgbClr val="61C05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</a:t>
            </a:r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trengths</a:t>
            </a:r>
            <a:r>
              <a:rPr lang="ar-EG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نقاط القوة    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40474" y="2314523"/>
            <a:ext cx="3336171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 smtClean="0">
                <a:solidFill>
                  <a:srgbClr val="61C05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</a:t>
            </a:r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eaknesses</a:t>
            </a:r>
            <a:r>
              <a:rPr lang="ar-EG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نقاط الضعف    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406588" y="3407100"/>
            <a:ext cx="2834430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 smtClean="0">
                <a:solidFill>
                  <a:srgbClr val="61C05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pportunities</a:t>
            </a:r>
            <a:r>
              <a:rPr lang="ar-EG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الفرص    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143817" y="3408060"/>
            <a:ext cx="2329484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 smtClean="0">
                <a:solidFill>
                  <a:srgbClr val="61C05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</a:t>
            </a:r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hreats</a:t>
            </a:r>
            <a:r>
              <a:rPr lang="ar-EG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التهديدات    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466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7" grpId="0"/>
      <p:bldP spid="50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C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318"/>
          <a:stretch/>
        </p:blipFill>
        <p:spPr>
          <a:xfrm>
            <a:off x="6643991" y="-2287"/>
            <a:ext cx="2500009" cy="51354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643991" y="-2287"/>
            <a:ext cx="2500009" cy="5143500"/>
          </a:xfrm>
          <a:prstGeom prst="rect">
            <a:avLst/>
          </a:prstGeom>
          <a:gradFill>
            <a:gsLst>
              <a:gs pos="0">
                <a:schemeClr val="tx1">
                  <a:alpha val="14000"/>
                </a:schemeClr>
              </a:gs>
              <a:gs pos="74000">
                <a:schemeClr val="tx1">
                  <a:alpha val="60000"/>
                </a:schemeClr>
              </a:gs>
              <a:gs pos="47000">
                <a:schemeClr val="tx1">
                  <a:alpha val="42000"/>
                </a:schemeClr>
              </a:gs>
              <a:gs pos="100000">
                <a:schemeClr val="tx1">
                  <a:alpha val="8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66255" y="1050368"/>
            <a:ext cx="62605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تصل شبكة سيداري الى أكثر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من </a:t>
            </a:r>
            <a:r>
              <a:rPr lang="ar-EG" sz="2400" u="sng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140 </a:t>
            </a:r>
            <a:r>
              <a:rPr lang="ar-EG" sz="2400" u="sng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منظمة محلية وإقليمية وعالمية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هناك </a:t>
            </a:r>
            <a:r>
              <a:rPr lang="ar-EG" sz="2400" u="sng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روابط </a:t>
            </a:r>
            <a:r>
              <a:rPr lang="ar-EG" sz="2400" u="sng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قوية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مع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وزاراة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البيئة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المصرية والأوروبية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وجامعة الدول العربية والأمم المتحدة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وجود دعم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قوي من </a:t>
            </a:r>
            <a:r>
              <a:rPr lang="ar-EG" sz="2400" u="sng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وسائل الإعلام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من خلال وزارة البيئة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تعد سيداري من المنظمات غير الحكومية </a:t>
            </a:r>
            <a:r>
              <a:rPr lang="ar-EG" sz="2400" u="sng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الوحيدة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التي تعالج حاليا الحد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من استخدام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الأكياس البلاستيكية في مصر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جميع المذاهب </a:t>
            </a:r>
            <a:r>
              <a:rPr lang="ar-EG" sz="2400" u="sng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على استعداد للمشاركة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،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لاننا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نبحث عن بيئة صحية وآمنة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أفضل للجميع.</a:t>
            </a:r>
            <a:endParaRPr lang="en-US" sz="2400" dirty="0">
              <a:solidFill>
                <a:schemeClr val="bg1"/>
              </a:solidFill>
              <a:latin typeface="Sakkal Majalla" panose="02000000000000000000" pitchFamily="2" charset="-78"/>
              <a:ea typeface="Open Sans" panose="020B0606030504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09675" y="131641"/>
            <a:ext cx="33686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61C05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</a:t>
            </a:r>
            <a:r>
              <a:rPr lang="en-US" sz="5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trengths</a:t>
            </a:r>
            <a:endParaRPr lang="ar-EG" sz="5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EG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نقاط القوة</a:t>
            </a:r>
            <a:endParaRPr lang="en-US" sz="5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60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7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C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7" r="15613"/>
          <a:stretch/>
        </p:blipFill>
        <p:spPr>
          <a:xfrm>
            <a:off x="6636327" y="-2287"/>
            <a:ext cx="2521528" cy="51354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636327" y="-2287"/>
            <a:ext cx="2507671" cy="5143500"/>
          </a:xfrm>
          <a:prstGeom prst="rect">
            <a:avLst/>
          </a:prstGeom>
          <a:gradFill>
            <a:gsLst>
              <a:gs pos="0">
                <a:schemeClr val="tx1">
                  <a:alpha val="14000"/>
                </a:schemeClr>
              </a:gs>
              <a:gs pos="74000">
                <a:schemeClr val="tx1">
                  <a:alpha val="60000"/>
                </a:schemeClr>
              </a:gs>
              <a:gs pos="47000">
                <a:schemeClr val="tx1">
                  <a:alpha val="42000"/>
                </a:schemeClr>
              </a:gs>
              <a:gs pos="100000">
                <a:schemeClr val="tx1">
                  <a:alpha val="8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66255" y="1127096"/>
            <a:ext cx="62437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u="sng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ضعف الميزانية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الموضوعة لتحقيق الهدف.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u="sng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الوقت المتاح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لتحقيق نتائج جيدة وملموسة قصير.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u="sng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محدودية </a:t>
            </a:r>
            <a:r>
              <a:rPr lang="ar-EG" sz="2400" u="sng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الموارد البشرية والانتشار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 الجغرافي.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هناك </a:t>
            </a:r>
            <a:r>
              <a:rPr lang="ar-EG" sz="2400" u="sng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العديد من اصحاب المصالح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لا يمكن حصرهم.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التواجد الضعيف على </a:t>
            </a:r>
            <a:r>
              <a:rPr lang="ar-EG" sz="2400" u="sng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شبكات التواصل الاجتماعي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الشعار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الاولي للحملة يحمل </a:t>
            </a:r>
            <a:r>
              <a:rPr lang="ar-EG" sz="2400" u="sng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معاني </a:t>
            </a:r>
            <a:r>
              <a:rPr lang="ar-EG" sz="2400" u="sng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معارضة </a:t>
            </a:r>
            <a:r>
              <a:rPr lang="ar-EG" sz="2400" u="sng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ومتضاربة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مثل 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"كفايانا" و "للحد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من".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Sakkal Majalla" panose="02000000000000000000" pitchFamily="2" charset="-78"/>
              <a:ea typeface="Open Sans" panose="020B0606030504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1586" y="342266"/>
            <a:ext cx="25710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61C05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</a:t>
            </a:r>
            <a:r>
              <a:rPr lang="en-US" sz="4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eaknesses</a:t>
            </a:r>
            <a:endParaRPr lang="ar-EG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EG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نقاط الضعف</a:t>
            </a:r>
            <a:endParaRPr lang="en-US" sz="4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055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7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C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7" r="15613"/>
          <a:stretch/>
        </p:blipFill>
        <p:spPr>
          <a:xfrm>
            <a:off x="6636327" y="-2287"/>
            <a:ext cx="2521528" cy="51354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636327" y="-2287"/>
            <a:ext cx="2507671" cy="5143500"/>
          </a:xfrm>
          <a:prstGeom prst="rect">
            <a:avLst/>
          </a:prstGeom>
          <a:gradFill>
            <a:gsLst>
              <a:gs pos="0">
                <a:schemeClr val="tx1">
                  <a:alpha val="14000"/>
                </a:schemeClr>
              </a:gs>
              <a:gs pos="74000">
                <a:schemeClr val="tx1">
                  <a:alpha val="60000"/>
                </a:schemeClr>
              </a:gs>
              <a:gs pos="47000">
                <a:schemeClr val="tx1">
                  <a:alpha val="42000"/>
                </a:schemeClr>
              </a:gs>
              <a:gs pos="100000">
                <a:schemeClr val="tx1">
                  <a:alpha val="8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93965" y="1062702"/>
            <a:ext cx="62437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لابد ان تتخذ حملات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التوعية </a:t>
            </a:r>
            <a:r>
              <a:rPr lang="ar-EG" sz="2400" u="sng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عدة مراحل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، كما سيتم تقديم ميزانيات أكثر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وضوحاً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إلى الجمهور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المستهدف في كل مرحلة.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تحتاج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قنوات التواصل الاجتماعي </a:t>
            </a:r>
            <a:r>
              <a:rPr lang="ar-EG" sz="2400" u="sng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إلى فريق متخصص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متخصص للرد على تعليقات المعجبين، ونشر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التحديثات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/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والأحداث الجديدة.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لا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يوجد </a:t>
            </a:r>
            <a:r>
              <a:rPr lang="ar-EG" sz="2400" u="sng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موقع </a:t>
            </a:r>
            <a:r>
              <a:rPr lang="ar-EG" sz="2400" u="sng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رسمي على الانترنت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خاص بالحملة.</a:t>
            </a:r>
            <a:endParaRPr lang="ar-EG" sz="2400" dirty="0">
              <a:solidFill>
                <a:schemeClr val="bg1"/>
              </a:solidFill>
              <a:latin typeface="Sakkal Majalla" panose="02000000000000000000" pitchFamily="2" charset="-78"/>
              <a:ea typeface="Open Sans" panose="020B0606030504020204" pitchFamily="34" charset="0"/>
              <a:cs typeface="Sakkal Majalla" panose="020000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Sakkal Majalla" panose="02000000000000000000" pitchFamily="2" charset="-78"/>
              <a:ea typeface="Open Sans" panose="020B0606030504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1586" y="342266"/>
            <a:ext cx="25710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61C05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</a:t>
            </a:r>
            <a:r>
              <a:rPr lang="en-US" sz="4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eaknesses</a:t>
            </a:r>
            <a:endParaRPr lang="ar-EG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EG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نقاط الضعف</a:t>
            </a:r>
            <a:endParaRPr lang="en-US" sz="4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94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7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C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8" r="8888"/>
          <a:stretch/>
        </p:blipFill>
        <p:spPr>
          <a:xfrm>
            <a:off x="6650182" y="8025"/>
            <a:ext cx="2479963" cy="51354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650181" y="-1"/>
            <a:ext cx="2493817" cy="5143500"/>
          </a:xfrm>
          <a:prstGeom prst="rect">
            <a:avLst/>
          </a:prstGeom>
          <a:gradFill>
            <a:gsLst>
              <a:gs pos="0">
                <a:schemeClr val="tx1">
                  <a:alpha val="14000"/>
                </a:schemeClr>
              </a:gs>
              <a:gs pos="74000">
                <a:schemeClr val="tx1">
                  <a:alpha val="60000"/>
                </a:schemeClr>
              </a:gs>
              <a:gs pos="47000">
                <a:schemeClr val="tx1">
                  <a:alpha val="42000"/>
                </a:schemeClr>
              </a:gs>
              <a:gs pos="100000">
                <a:schemeClr val="tx1">
                  <a:alpha val="8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66256" y="1002556"/>
            <a:ext cx="62714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الأضرار والخسائر الصحية والمالية الضخمة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سوف تدفع جميع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الجهات المتضررة </a:t>
            </a:r>
            <a:r>
              <a:rPr lang="ar-EG" sz="2400" u="sng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للعمل </a:t>
            </a:r>
            <a:r>
              <a:rPr lang="ar-EG" sz="2400" u="sng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معاً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للتخفيف من الخسائر في الزراعة والري والحياة الحيوانية، والحياة البحرية، والسياحة، والصحة، والاقتصاد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...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من الممكن </a:t>
            </a:r>
            <a:r>
              <a:rPr lang="ar-EG" sz="2400" u="sng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خلق فرص عمل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جديدة من خلال مشروعات اعادة التدوير.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إمكانية </a:t>
            </a:r>
            <a:r>
              <a:rPr lang="ar-EG" sz="2400" u="sng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جذب الشركاء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الذين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يرغبون في إظهار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اهتمامهم  بالمجتمع وشؤون البيئة.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Sakkal Majalla" panose="02000000000000000000" pitchFamily="2" charset="-78"/>
              <a:ea typeface="Open Sans" panose="020B0606030504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50182" y="408848"/>
            <a:ext cx="2397331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00" b="1" dirty="0">
                <a:solidFill>
                  <a:srgbClr val="61C05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en-US" sz="37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pportunities</a:t>
            </a:r>
          </a:p>
          <a:p>
            <a:pPr algn="ctr"/>
            <a:r>
              <a:rPr lang="ar-EG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الفرص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238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7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C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8" r="8888"/>
          <a:stretch/>
        </p:blipFill>
        <p:spPr>
          <a:xfrm>
            <a:off x="6650182" y="8025"/>
            <a:ext cx="2479963" cy="51354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650181" y="-1"/>
            <a:ext cx="2493817" cy="5143500"/>
          </a:xfrm>
          <a:prstGeom prst="rect">
            <a:avLst/>
          </a:prstGeom>
          <a:gradFill>
            <a:gsLst>
              <a:gs pos="0">
                <a:schemeClr val="tx1">
                  <a:alpha val="14000"/>
                </a:schemeClr>
              </a:gs>
              <a:gs pos="74000">
                <a:schemeClr val="tx1">
                  <a:alpha val="60000"/>
                </a:schemeClr>
              </a:gs>
              <a:gs pos="47000">
                <a:schemeClr val="tx1">
                  <a:alpha val="42000"/>
                </a:schemeClr>
              </a:gs>
              <a:gs pos="100000">
                <a:schemeClr val="tx1">
                  <a:alpha val="8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38547" y="1155206"/>
            <a:ext cx="62714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إتاحة </a:t>
            </a:r>
            <a:r>
              <a:rPr lang="ar-EG" sz="2400" u="sng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شراكات </a:t>
            </a:r>
            <a:r>
              <a:rPr lang="ar-EG" sz="2400" u="sng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قوية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مع الحكومة،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القطاع الخاص،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المجتمع المدني، وسائل الإعلام،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والجهات المانحة.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أصحاب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المشروع مستعدون </a:t>
            </a:r>
            <a:r>
              <a:rPr lang="ar-EG" sz="2400" u="sng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لدعم الحملة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،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ولديهم </a:t>
            </a:r>
            <a:r>
              <a:rPr lang="ar-EG" sz="2400" u="sng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القدرة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 </a:t>
            </a:r>
            <a:r>
              <a:rPr lang="ar-EG" sz="2400" u="sng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والثقة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 على تحقيق الهدف.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معظم </a:t>
            </a:r>
            <a:r>
              <a:rPr lang="ar-EG" sz="2400" u="sng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المنظمات الدولية مهتمة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بدعم النظام البيئي من خلال كيانات جديرة بالثقة مثل جهاز شئون البيئة و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سيداري.</a:t>
            </a:r>
            <a:endParaRPr lang="ar-EG" sz="2400" dirty="0">
              <a:solidFill>
                <a:schemeClr val="bg1"/>
              </a:solidFill>
              <a:latin typeface="Sakkal Majalla" panose="02000000000000000000" pitchFamily="2" charset="-78"/>
              <a:ea typeface="Open Sans" panose="020B0606030504020204" pitchFamily="34" charset="0"/>
              <a:cs typeface="Sakkal Majalla" panose="020000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Sakkal Majalla" panose="02000000000000000000" pitchFamily="2" charset="-78"/>
              <a:ea typeface="Open Sans" panose="020B0606030504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50182" y="408848"/>
            <a:ext cx="2397331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00" b="1" dirty="0">
                <a:solidFill>
                  <a:srgbClr val="61C05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en-US" sz="37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pportunities</a:t>
            </a:r>
          </a:p>
          <a:p>
            <a:pPr algn="ctr"/>
            <a:r>
              <a:rPr lang="ar-EG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الفرص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342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7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C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4" r="12903"/>
          <a:stretch/>
        </p:blipFill>
        <p:spPr>
          <a:xfrm>
            <a:off x="6664037" y="8024"/>
            <a:ext cx="2479964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664037" y="8024"/>
            <a:ext cx="2479962" cy="5143500"/>
          </a:xfrm>
          <a:prstGeom prst="rect">
            <a:avLst/>
          </a:prstGeom>
          <a:gradFill>
            <a:gsLst>
              <a:gs pos="0">
                <a:schemeClr val="tx1">
                  <a:alpha val="14000"/>
                </a:schemeClr>
              </a:gs>
              <a:gs pos="74000">
                <a:schemeClr val="tx1">
                  <a:alpha val="60000"/>
                </a:schemeClr>
              </a:gs>
              <a:gs pos="47000">
                <a:schemeClr val="tx1">
                  <a:alpha val="42000"/>
                </a:schemeClr>
              </a:gs>
              <a:gs pos="100000">
                <a:schemeClr val="tx1">
                  <a:alpha val="8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10836" y="1068854"/>
            <a:ext cx="62622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انعدام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الثقة بين </a:t>
            </a:r>
            <a:r>
              <a:rPr lang="ar-EG" sz="2400" u="sng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بعض أصحاب </a:t>
            </a:r>
            <a:r>
              <a:rPr lang="ar-EG" sz="2400" u="sng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المصلحة</a:t>
            </a:r>
            <a:r>
              <a:rPr lang="en-US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عدم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السيطرة على </a:t>
            </a:r>
            <a:r>
              <a:rPr lang="ar-EG" sz="2400" u="sng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المنتجين </a:t>
            </a:r>
            <a:r>
              <a:rPr lang="ar-EG" sz="2400" u="sng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الغير الرسميين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للاكياس البلاستيك.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غياب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نسبي للإرادة الحكومية </a:t>
            </a:r>
            <a:r>
              <a:rPr lang="ar-EG" sz="2400" u="sng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لتحقيق </a:t>
            </a:r>
            <a:r>
              <a:rPr lang="ar-EG" sz="2400" u="sng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اللامركزية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النقص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النسبي في </a:t>
            </a:r>
            <a:r>
              <a:rPr lang="ar-EG" sz="2400" u="sng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التعاون بين الوزارات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المختلفة.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ظهور جماعات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عامة </a:t>
            </a:r>
            <a:r>
              <a:rPr lang="ar-EG" sz="2400" u="sng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تهاجم المبادرة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معظم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أصحاب المصلحة يبحثون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عن </a:t>
            </a:r>
            <a:r>
              <a:rPr lang="ar-EG" sz="2400" u="sng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اهمية المشروع بالنسبة </a:t>
            </a:r>
            <a:r>
              <a:rPr lang="ar-EG" sz="2400" u="sng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لهم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، وخاصة المصانع الحالية التي تقوم بتصنيع الأكياس البلاستيكية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09509" y="191691"/>
            <a:ext cx="21890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61C05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</a:t>
            </a:r>
            <a:r>
              <a:rPr lang="en-US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hreats</a:t>
            </a:r>
          </a:p>
          <a:p>
            <a:pPr algn="ctr"/>
            <a:r>
              <a:rPr lang="ar-EG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التهديدات</a:t>
            </a:r>
            <a:endParaRPr lang="en-US" sz="5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279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7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C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4" r="12903"/>
          <a:stretch/>
        </p:blipFill>
        <p:spPr>
          <a:xfrm>
            <a:off x="6664037" y="8024"/>
            <a:ext cx="2479964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664037" y="8024"/>
            <a:ext cx="2479962" cy="5143500"/>
          </a:xfrm>
          <a:prstGeom prst="rect">
            <a:avLst/>
          </a:prstGeom>
          <a:gradFill>
            <a:gsLst>
              <a:gs pos="0">
                <a:schemeClr val="tx1">
                  <a:alpha val="14000"/>
                </a:schemeClr>
              </a:gs>
              <a:gs pos="74000">
                <a:schemeClr val="tx1">
                  <a:alpha val="60000"/>
                </a:schemeClr>
              </a:gs>
              <a:gs pos="47000">
                <a:schemeClr val="tx1">
                  <a:alpha val="42000"/>
                </a:schemeClr>
              </a:gs>
              <a:gs pos="100000">
                <a:schemeClr val="tx1">
                  <a:alpha val="8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38545" y="1068854"/>
            <a:ext cx="62622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یرى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المستھلکون </a:t>
            </a:r>
            <a:r>
              <a:rPr lang="ar-EG" sz="2400" u="sng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الکیس البلاستیکي </a:t>
            </a:r>
            <a:r>
              <a:rPr lang="ar-EG" sz="2400" u="sng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"</a:t>
            </a:r>
            <a:r>
              <a:rPr lang="ar-EG" sz="2400" u="sng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منتج"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في حد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ذاتة ویحصلون علیة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"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مجانا".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عادة لا تكون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القضايا البيئية </a:t>
            </a:r>
            <a:r>
              <a:rPr lang="ar-EG" sz="2400" u="sng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ذات أولوية قصوى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للمواطنين.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من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وجهة نظر المستثمر،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تجار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التجزئة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يحسبها من </a:t>
            </a:r>
            <a:r>
              <a:rPr lang="ar-EG" sz="2400" u="sng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حيث الربح </a:t>
            </a:r>
            <a:r>
              <a:rPr lang="ar-EG" sz="2400" u="sng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والخسائر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 ولن يتحولوا إلى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اصدقاء للبيئة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ما لم يكن مجديا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اقتصادياً لهم.</a:t>
            </a:r>
            <a:endParaRPr lang="ar-EG" sz="2400" dirty="0">
              <a:solidFill>
                <a:schemeClr val="bg1"/>
              </a:solidFill>
              <a:latin typeface="Sakkal Majalla" panose="02000000000000000000" pitchFamily="2" charset="-78"/>
              <a:ea typeface="Open Sans" panose="020B0606030504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09509" y="191691"/>
            <a:ext cx="21890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61C05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</a:t>
            </a:r>
            <a:r>
              <a:rPr lang="en-US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hreats</a:t>
            </a:r>
          </a:p>
          <a:p>
            <a:pPr algn="ctr"/>
            <a:r>
              <a:rPr lang="ar-EG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التهديدات</a:t>
            </a:r>
            <a:endParaRPr lang="en-US" sz="5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28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7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335"/>
            <a:ext cx="5959011" cy="51568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1652" y="0"/>
            <a:ext cx="5970662" cy="5143500"/>
          </a:xfrm>
          <a:prstGeom prst="rect">
            <a:avLst/>
          </a:prstGeom>
          <a:gradFill>
            <a:gsLst>
              <a:gs pos="0">
                <a:schemeClr val="tx1">
                  <a:alpha val="22000"/>
                </a:schemeClr>
              </a:gs>
              <a:gs pos="74000">
                <a:schemeClr val="tx1">
                  <a:alpha val="48000"/>
                </a:schemeClr>
              </a:gs>
              <a:gs pos="47000">
                <a:schemeClr val="tx1">
                  <a:alpha val="49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6463" y="208624"/>
            <a:ext cx="2957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Potential Sponsors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70661" y="208623"/>
            <a:ext cx="2957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3200" b="1" dirty="0" smtClean="0">
                <a:solidFill>
                  <a:srgbClr val="61C058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الرعاة المحتملين</a:t>
            </a:r>
            <a:endParaRPr lang="en-US" sz="3200" b="1" dirty="0">
              <a:solidFill>
                <a:srgbClr val="61C058"/>
              </a:solidFill>
              <a:latin typeface="Sakkal Majalla" panose="02000000000000000000" pitchFamily="2" charset="-78"/>
              <a:ea typeface="Open Sans Extrabold" panose="020B0906030804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" t="10006" r="270" b="16179"/>
          <a:stretch/>
        </p:blipFill>
        <p:spPr>
          <a:xfrm>
            <a:off x="6227085" y="793398"/>
            <a:ext cx="2498251" cy="18440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085" y="3027506"/>
            <a:ext cx="2766733" cy="130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1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146" y="0"/>
            <a:ext cx="9144000" cy="5143500"/>
          </a:xfrm>
          <a:prstGeom prst="rect">
            <a:avLst/>
          </a:prstGeom>
          <a:gradFill>
            <a:gsLst>
              <a:gs pos="0">
                <a:schemeClr val="tx1">
                  <a:alpha val="55000"/>
                </a:schemeClr>
              </a:gs>
              <a:gs pos="74000">
                <a:schemeClr val="tx1">
                  <a:alpha val="70000"/>
                </a:schemeClr>
              </a:gs>
              <a:gs pos="47000">
                <a:schemeClr val="tx1">
                  <a:alpha val="60000"/>
                </a:schemeClr>
              </a:gs>
              <a:gs pos="100000">
                <a:schemeClr val="tx1">
                  <a:alpha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7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الاتصالات التسويقية المتكاملة</a:t>
            </a:r>
            <a:endParaRPr lang="en-US" sz="7200" b="1" dirty="0">
              <a:solidFill>
                <a:schemeClr val="bg1"/>
              </a:solidFill>
              <a:latin typeface="Sakkal Majalla" panose="02000000000000000000" pitchFamily="2" charset="-78"/>
              <a:ea typeface="Open Sans Extrabold" panose="020B0906030804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8423" y="4094365"/>
            <a:ext cx="3647152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EG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نموذج </a:t>
            </a:r>
            <a:r>
              <a:rPr lang="en-US" sz="3600" b="1" dirty="0" smtClean="0">
                <a:solidFill>
                  <a:srgbClr val="61C05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RABOSTIC</a:t>
            </a:r>
            <a:r>
              <a:rPr lang="ar-EG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للتخطيط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965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463" y="208624"/>
            <a:ext cx="4492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61C058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Media </a:t>
            </a:r>
            <a:r>
              <a:rPr lang="en-US" sz="3200" b="1" dirty="0" smtClean="0">
                <a:solidFill>
                  <a:srgbClr val="61C058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facilities</a:t>
            </a:r>
            <a:endParaRPr lang="en-US" sz="3200" b="1" dirty="0">
              <a:solidFill>
                <a:srgbClr val="61C058"/>
              </a:solidFill>
              <a:latin typeface="Sakkal Majalla" panose="02000000000000000000" pitchFamily="2" charset="-78"/>
              <a:ea typeface="Open Sans Extrabold" panose="020B0906030804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96129" y="208623"/>
            <a:ext cx="3431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3200" b="1" dirty="0" smtClean="0">
                <a:solidFill>
                  <a:srgbClr val="61C058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الوسائل الإعلامية المتاحة</a:t>
            </a:r>
            <a:endParaRPr lang="en-US" sz="3200" b="1" dirty="0">
              <a:solidFill>
                <a:srgbClr val="61C058"/>
              </a:solidFill>
              <a:latin typeface="Sakkal Majalla" panose="02000000000000000000" pitchFamily="2" charset="-78"/>
              <a:ea typeface="Open Sans Extrabold" panose="020B0906030804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76" y="1397337"/>
            <a:ext cx="1596957" cy="1596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6" t="17460" r="34260" b="21627"/>
          <a:stretch/>
        </p:blipFill>
        <p:spPr>
          <a:xfrm>
            <a:off x="3633722" y="1352144"/>
            <a:ext cx="1658491" cy="164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165" y="1352144"/>
            <a:ext cx="1875008" cy="15625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887" y="3606842"/>
            <a:ext cx="2305455" cy="12498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7" y="3240932"/>
            <a:ext cx="1779756" cy="17797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0" t="9665" r="33864" b="16817"/>
          <a:stretch/>
        </p:blipFill>
        <p:spPr>
          <a:xfrm>
            <a:off x="3749203" y="3143655"/>
            <a:ext cx="1427527" cy="1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8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C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98"/>
          <a:stretch/>
        </p:blipFill>
        <p:spPr>
          <a:xfrm>
            <a:off x="-19859" y="-6484"/>
            <a:ext cx="4571078" cy="514998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20781" y="0"/>
            <a:ext cx="4572000" cy="5143500"/>
          </a:xfrm>
          <a:prstGeom prst="rect">
            <a:avLst/>
          </a:prstGeom>
          <a:gradFill>
            <a:gsLst>
              <a:gs pos="0">
                <a:schemeClr val="tx1">
                  <a:alpha val="35000"/>
                </a:schemeClr>
              </a:gs>
              <a:gs pos="74000">
                <a:schemeClr val="tx1">
                  <a:alpha val="46000"/>
                </a:schemeClr>
              </a:gs>
              <a:gs pos="47000">
                <a:schemeClr val="tx1">
                  <a:alpha val="41000"/>
                </a:schemeClr>
              </a:gs>
              <a:gs pos="100000">
                <a:schemeClr val="tx1">
                  <a:alpha val="76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883340" y="2181656"/>
            <a:ext cx="773704" cy="773704"/>
            <a:chOff x="2226564" y="749300"/>
            <a:chExt cx="1016668" cy="1016668"/>
          </a:xfrm>
          <a:solidFill>
            <a:srgbClr val="61C058">
              <a:alpha val="59000"/>
            </a:srgbClr>
          </a:solidFill>
        </p:grpSpPr>
        <p:sp>
          <p:nvSpPr>
            <p:cNvPr id="8" name="Oval 7"/>
            <p:cNvSpPr/>
            <p:nvPr/>
          </p:nvSpPr>
          <p:spPr>
            <a:xfrm>
              <a:off x="2226564" y="749300"/>
              <a:ext cx="1016668" cy="101666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25354" y="880828"/>
              <a:ext cx="419087" cy="8492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P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83339" y="3116877"/>
            <a:ext cx="773704" cy="773704"/>
            <a:chOff x="2226564" y="1890706"/>
            <a:chExt cx="1016668" cy="1016668"/>
          </a:xfrm>
          <a:solidFill>
            <a:srgbClr val="61C058">
              <a:alpha val="59000"/>
            </a:srgbClr>
          </a:solidFill>
        </p:grpSpPr>
        <p:sp>
          <p:nvSpPr>
            <p:cNvPr id="11" name="Oval 10"/>
            <p:cNvSpPr/>
            <p:nvPr/>
          </p:nvSpPr>
          <p:spPr>
            <a:xfrm>
              <a:off x="2226564" y="1890706"/>
              <a:ext cx="1016668" cy="101666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25354" y="2014319"/>
              <a:ext cx="419087" cy="849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P</a:t>
              </a:r>
              <a:endParaRPr lang="en-US" sz="36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83339" y="4062307"/>
            <a:ext cx="773704" cy="773704"/>
            <a:chOff x="2226564" y="3032113"/>
            <a:chExt cx="1016668" cy="1016668"/>
          </a:xfrm>
          <a:solidFill>
            <a:srgbClr val="61C058">
              <a:alpha val="59000"/>
            </a:srgbClr>
          </a:solidFill>
        </p:grpSpPr>
        <p:sp>
          <p:nvSpPr>
            <p:cNvPr id="14" name="Oval 13"/>
            <p:cNvSpPr/>
            <p:nvPr/>
          </p:nvSpPr>
          <p:spPr>
            <a:xfrm>
              <a:off x="2226564" y="3032113"/>
              <a:ext cx="1016668" cy="101666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25354" y="3155726"/>
              <a:ext cx="419087" cy="849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P</a:t>
              </a:r>
              <a:endParaRPr lang="en-US" sz="36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76463" y="208624"/>
            <a:ext cx="2957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CSR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ea typeface="Open Sans Extrabold" panose="020B0906030804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70661" y="208623"/>
            <a:ext cx="2957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32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المسؤولية المجتمعية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ea typeface="Open Sans Extrabold" panose="020B0906030804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84428" y="2281466"/>
            <a:ext cx="14027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People</a:t>
            </a:r>
          </a:p>
          <a:p>
            <a:endParaRPr lang="en-US" sz="3200" b="1" dirty="0" smtClean="0">
              <a:solidFill>
                <a:schemeClr val="bg1"/>
              </a:solidFill>
              <a:latin typeface="Sakkal Majalla" panose="02000000000000000000" pitchFamily="2" charset="-78"/>
              <a:ea typeface="Open Sans Extrabold" panose="020B0906030804020204" pitchFamily="34" charset="0"/>
              <a:cs typeface="Sakkal Majalla" panose="02000000000000000000" pitchFamily="2" charset="-78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Planet</a:t>
            </a:r>
          </a:p>
          <a:p>
            <a:endParaRPr lang="en-US" sz="3200" b="1" dirty="0" smtClean="0">
              <a:solidFill>
                <a:schemeClr val="bg1"/>
              </a:solidFill>
              <a:latin typeface="Sakkal Majalla" panose="02000000000000000000" pitchFamily="2" charset="-78"/>
              <a:ea typeface="Open Sans Extrabold" panose="020B0906030804020204" pitchFamily="34" charset="0"/>
              <a:cs typeface="Sakkal Majalla" panose="02000000000000000000" pitchFamily="2" charset="-78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Profit</a:t>
            </a:r>
            <a:endParaRPr lang="ar-EG" sz="3200" b="1" dirty="0">
              <a:solidFill>
                <a:schemeClr val="bg1"/>
              </a:solidFill>
              <a:latin typeface="Sakkal Majalla" panose="02000000000000000000" pitchFamily="2" charset="-78"/>
              <a:ea typeface="Open Sans Extrabold" panose="020B0906030804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9200" y="2299299"/>
            <a:ext cx="14027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32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المجتمع</a:t>
            </a:r>
            <a:endParaRPr lang="en-US" sz="3200" b="1" dirty="0" smtClean="0">
              <a:solidFill>
                <a:schemeClr val="bg1"/>
              </a:solidFill>
              <a:latin typeface="Sakkal Majalla" panose="02000000000000000000" pitchFamily="2" charset="-78"/>
              <a:ea typeface="Open Sans Extrabold" panose="020B0906030804020204" pitchFamily="34" charset="0"/>
              <a:cs typeface="Sakkal Majalla" panose="02000000000000000000" pitchFamily="2" charset="-78"/>
            </a:endParaRPr>
          </a:p>
          <a:p>
            <a:pPr algn="r" rtl="1"/>
            <a:endParaRPr lang="en-US" sz="3200" b="1" dirty="0" smtClean="0">
              <a:solidFill>
                <a:schemeClr val="bg1"/>
              </a:solidFill>
              <a:latin typeface="Sakkal Majalla" panose="02000000000000000000" pitchFamily="2" charset="-78"/>
              <a:ea typeface="Open Sans Extrabold" panose="020B0906030804020204" pitchFamily="34" charset="0"/>
              <a:cs typeface="Sakkal Majalla" panose="02000000000000000000" pitchFamily="2" charset="-78"/>
            </a:endParaRPr>
          </a:p>
          <a:p>
            <a:pPr algn="r" rtl="1"/>
            <a:r>
              <a:rPr lang="ar-EG" sz="32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البيئة</a:t>
            </a:r>
            <a:endParaRPr lang="en-US" sz="3200" b="1" dirty="0" smtClean="0">
              <a:solidFill>
                <a:schemeClr val="bg1"/>
              </a:solidFill>
              <a:latin typeface="Sakkal Majalla" panose="02000000000000000000" pitchFamily="2" charset="-78"/>
              <a:ea typeface="Open Sans Extrabold" panose="020B0906030804020204" pitchFamily="34" charset="0"/>
              <a:cs typeface="Sakkal Majalla" panose="02000000000000000000" pitchFamily="2" charset="-78"/>
            </a:endParaRPr>
          </a:p>
          <a:p>
            <a:pPr algn="r" rtl="1"/>
            <a:endParaRPr lang="en-US" sz="3200" b="1" dirty="0" smtClean="0">
              <a:solidFill>
                <a:schemeClr val="bg1"/>
              </a:solidFill>
              <a:latin typeface="Sakkal Majalla" panose="02000000000000000000" pitchFamily="2" charset="-78"/>
              <a:ea typeface="Open Sans Extrabold" panose="020B0906030804020204" pitchFamily="34" charset="0"/>
              <a:cs typeface="Sakkal Majalla" panose="02000000000000000000" pitchFamily="2" charset="-78"/>
            </a:endParaRPr>
          </a:p>
          <a:p>
            <a:pPr algn="r" rtl="1"/>
            <a:r>
              <a:rPr lang="ar-EG" sz="32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الربح</a:t>
            </a:r>
            <a:endParaRPr lang="ar-EG" sz="3200" b="1" dirty="0">
              <a:solidFill>
                <a:schemeClr val="bg1"/>
              </a:solidFill>
              <a:latin typeface="Sakkal Majalla" panose="02000000000000000000" pitchFamily="2" charset="-78"/>
              <a:ea typeface="Open Sans Extrabold" panose="020B0906030804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90990" y="1154503"/>
            <a:ext cx="42368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ar-DZ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مفهوم تقوم الشركات من خلاله بدمج الشواغل</a:t>
            </a:r>
            <a:endParaRPr lang="en-US" sz="2400" dirty="0">
              <a:solidFill>
                <a:schemeClr val="bg1"/>
              </a:solidFill>
              <a:latin typeface="Sakkal Majalla" panose="02000000000000000000" pitchFamily="2" charset="-78"/>
              <a:ea typeface="Open Sans" panose="020B0606030504020204" pitchFamily="34" charset="0"/>
              <a:cs typeface="Sakkal Majalla" panose="02000000000000000000" pitchFamily="2" charset="-78"/>
            </a:endParaRPr>
          </a:p>
          <a:p>
            <a:pPr algn="r" rtl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ar-DZ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 الاجتماعية</a:t>
            </a:r>
            <a:r>
              <a:rPr lang="en-US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 Social </a:t>
            </a:r>
          </a:p>
          <a:p>
            <a:pPr algn="r" rtl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ar-DZ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البيئية </a:t>
            </a:r>
            <a:r>
              <a:rPr lang="en-US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Environmental</a:t>
            </a:r>
          </a:p>
          <a:p>
            <a:pPr algn="r" rtl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ar-DZ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التجارية </a:t>
            </a:r>
            <a:r>
              <a:rPr lang="en-US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Economic</a:t>
            </a:r>
          </a:p>
          <a:p>
            <a:pPr algn="r" rtl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ar-DZ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وفي تفاعلها مع أصحاب المصلحة</a:t>
            </a:r>
            <a:r>
              <a:rPr lang="en-US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 Stakeholders </a:t>
            </a:r>
          </a:p>
          <a:p>
            <a:pPr algn="r" rtl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وهناك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عبارات أخري </a:t>
            </a:r>
            <a:r>
              <a:rPr lang="ar-DZ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مستخدمة للإشارة إلى نفس المفهوم مثال: مسئولية الشركات تجاه البيئة والمجتمع - مواطنة ومسئولية الشركات.</a:t>
            </a:r>
          </a:p>
        </p:txBody>
      </p:sp>
    </p:spTree>
    <p:extLst>
      <p:ext uri="{BB962C8B-B14F-4D97-AF65-F5344CB8AC3E}">
        <p14:creationId xmlns:p14="http://schemas.microsoft.com/office/powerpoint/2010/main" val="16043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/>
      <p:bldP spid="30" grpId="0"/>
      <p:bldP spid="31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C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1652" y="0"/>
            <a:ext cx="9155652" cy="5143500"/>
          </a:xfrm>
          <a:prstGeom prst="rect">
            <a:avLst/>
          </a:prstGeom>
          <a:gradFill>
            <a:gsLst>
              <a:gs pos="0">
                <a:schemeClr val="tx1">
                  <a:alpha val="22000"/>
                </a:schemeClr>
              </a:gs>
              <a:gs pos="84000">
                <a:schemeClr val="tx1">
                  <a:alpha val="48000"/>
                </a:schemeClr>
              </a:gs>
              <a:gs pos="63000">
                <a:schemeClr val="tx1">
                  <a:alpha val="49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76463" y="208624"/>
            <a:ext cx="2957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Example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ea typeface="Open Sans Extrabold" panose="020B0906030804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1" y="208623"/>
            <a:ext cx="7556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3200" b="1" dirty="0">
                <a:solidFill>
                  <a:schemeClr val="bg1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مثال على </a:t>
            </a:r>
            <a:r>
              <a:rPr lang="ar-EG" sz="32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اعادة تدوير الاكياس البلاستيك في الاردن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ea typeface="Open Sans Extrabold" panose="020B0906030804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33" y="1002021"/>
            <a:ext cx="4741084" cy="3555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1" r="10237" b="12789"/>
          <a:stretch/>
        </p:blipFill>
        <p:spPr>
          <a:xfrm rot="21060628">
            <a:off x="374280" y="1780715"/>
            <a:ext cx="4140952" cy="2857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066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C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1652" y="0"/>
            <a:ext cx="9155652" cy="5143500"/>
          </a:xfrm>
          <a:prstGeom prst="rect">
            <a:avLst/>
          </a:prstGeom>
          <a:gradFill>
            <a:gsLst>
              <a:gs pos="0">
                <a:schemeClr val="tx1">
                  <a:alpha val="22000"/>
                </a:schemeClr>
              </a:gs>
              <a:gs pos="84000">
                <a:schemeClr val="tx1">
                  <a:alpha val="48000"/>
                </a:schemeClr>
              </a:gs>
              <a:gs pos="63000">
                <a:schemeClr val="tx1">
                  <a:alpha val="49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76463" y="208624"/>
            <a:ext cx="2957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Example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ea typeface="Open Sans Extrabold" panose="020B0906030804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1" y="208623"/>
            <a:ext cx="7556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3200" b="1" dirty="0">
                <a:solidFill>
                  <a:schemeClr val="bg1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مثال على </a:t>
            </a:r>
            <a:r>
              <a:rPr lang="ar-EG" sz="32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الاعمال التطوعية </a:t>
            </a:r>
            <a:r>
              <a:rPr lang="ar-EG" sz="3200" b="1" u="sng" dirty="0" smtClean="0">
                <a:solidFill>
                  <a:srgbClr val="61C058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للحد </a:t>
            </a:r>
          </a:p>
          <a:p>
            <a:pPr algn="r" rtl="1"/>
            <a:r>
              <a:rPr lang="ar-EG" sz="32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من استخدام الأكياس </a:t>
            </a:r>
            <a:r>
              <a:rPr lang="ar-EG" sz="3200" b="1" dirty="0">
                <a:solidFill>
                  <a:schemeClr val="bg1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البلاستيكية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ea typeface="Open Sans Extrabold" panose="020B0906030804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13"/>
          <a:stretch/>
        </p:blipFill>
        <p:spPr>
          <a:xfrm flipH="1">
            <a:off x="-1" y="388620"/>
            <a:ext cx="4104409" cy="47548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25092" y="1773347"/>
            <a:ext cx="56027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في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فرنسا، أدت المبادرات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التطوعيى التي تروج للاكياس القابلة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لإعادة الاستخدام إلى خفض استهلاك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الأكياس خفيفة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الوزن من 10.5 بليون في عام 2002 إلى 800 مليون في عام 2013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EG" sz="2400" dirty="0" smtClean="0">
              <a:solidFill>
                <a:schemeClr val="bg1"/>
              </a:solidFill>
              <a:latin typeface="Sakkal Majalla" panose="02000000000000000000" pitchFamily="2" charset="-78"/>
              <a:ea typeface="Open Sans" panose="020B0606030504020204" pitchFamily="34" charset="0"/>
              <a:cs typeface="Sakkal Majalla" panose="020000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ومنذ إدخال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الأكياس القابلة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لإعادة الاستخدام في لوكسمبورغ على أساس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تطوعي في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عام 2004، انخفضت النفايات من الأكياس البلاستيكية بنسبة 85 في المائة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.</a:t>
            </a:r>
            <a:endParaRPr lang="ar-EG" sz="2400" dirty="0">
              <a:solidFill>
                <a:schemeClr val="bg1"/>
              </a:solidFill>
              <a:latin typeface="Sakkal Majalla" panose="02000000000000000000" pitchFamily="2" charset="-78"/>
              <a:ea typeface="Open Sans" panose="020B060603050402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254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1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C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793398"/>
            <a:ext cx="3047999" cy="4350102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048000" y="793398"/>
            <a:ext cx="3047999" cy="4350102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095999" y="793398"/>
            <a:ext cx="3047999" cy="4350102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50295" y="1602733"/>
            <a:ext cx="23762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وفي كينيا،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هناك الملايين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من الأكياس القابلة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للتحلل تستخدم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كل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شهر، مما يتيح الكثير من المجالات لرواد الاعمال على الابداع وخلق فرص عمل جديدة</a:t>
            </a:r>
            <a:endParaRPr lang="en-US" sz="2400" dirty="0">
              <a:solidFill>
                <a:schemeClr val="bg1"/>
              </a:solidFill>
              <a:latin typeface="Sakkal Majalla" panose="02000000000000000000" pitchFamily="2" charset="-78"/>
              <a:ea typeface="Open Sans" panose="020B0606030504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98294" y="1602733"/>
            <a:ext cx="23762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تفعيل حملات توعية في اندونيسيا تحث على استخدام الاكياس البديلة الغير بلاستيكية من خلال سهولة الطي والمظهر الجذاب، حيث تتحول الى ميدالية سهلة الحمل.</a:t>
            </a:r>
            <a:endParaRPr lang="en-US" sz="2400" dirty="0">
              <a:solidFill>
                <a:schemeClr val="bg1"/>
              </a:solidFill>
              <a:latin typeface="Sakkal Majalla" panose="02000000000000000000" pitchFamily="2" charset="-78"/>
              <a:ea typeface="Open Sans" panose="020B0606030504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41027" y="1656507"/>
            <a:ext cx="25867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11 دولة افريقية حظرت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تماما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ً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استخدام الاكياس البلاستيكية فضلا عن دول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أخرى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مثل المملكة المتحدة التي تفرض </a:t>
            </a:r>
            <a:r>
              <a:rPr lang="ar-EG" sz="2400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غرامة باهظة جداً </a:t>
            </a:r>
            <a:r>
              <a:rPr lang="ar-EG" sz="2400" dirty="0">
                <a:solidFill>
                  <a:schemeClr val="bg1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على استخدام الأكياس البلاستيكية</a:t>
            </a:r>
            <a:endParaRPr lang="en-US" sz="2400" dirty="0">
              <a:solidFill>
                <a:schemeClr val="bg1"/>
              </a:solidFill>
              <a:latin typeface="Sakkal Majalla" panose="02000000000000000000" pitchFamily="2" charset="-78"/>
              <a:ea typeface="Open Sans" panose="020B0606030504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6463" y="208624"/>
            <a:ext cx="2957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Case Studies 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ea typeface="Open Sans Extrabold" panose="020B0906030804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70661" y="208623"/>
            <a:ext cx="2957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32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حالات متفرقة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ea typeface="Open Sans Extrabold" panose="020B090603080402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456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63"/>
          <a:stretch/>
        </p:blipFill>
        <p:spPr>
          <a:xfrm>
            <a:off x="-2" y="0"/>
            <a:ext cx="4104411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" y="0"/>
            <a:ext cx="4105072" cy="5143500"/>
          </a:xfrm>
          <a:prstGeom prst="rect">
            <a:avLst/>
          </a:prstGeom>
          <a:gradFill>
            <a:gsLst>
              <a:gs pos="0">
                <a:schemeClr val="tx1">
                  <a:alpha val="16000"/>
                </a:schemeClr>
              </a:gs>
              <a:gs pos="74000">
                <a:schemeClr val="tx1">
                  <a:alpha val="35000"/>
                </a:schemeClr>
              </a:gs>
              <a:gs pos="47000">
                <a:schemeClr val="tx1">
                  <a:alpha val="38000"/>
                </a:schemeClr>
              </a:gs>
              <a:gs pos="100000">
                <a:schemeClr val="tx1">
                  <a:alpha val="6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67918" y="223405"/>
            <a:ext cx="3408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4800" b="1" dirty="0" smtClean="0">
                <a:solidFill>
                  <a:srgbClr val="61C058"/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البداية</a:t>
            </a:r>
            <a:endParaRPr lang="en-US" sz="4800" b="1" dirty="0">
              <a:solidFill>
                <a:srgbClr val="61C058"/>
              </a:solidFill>
              <a:latin typeface="Sakkal Majalla" panose="02000000000000000000" pitchFamily="2" charset="-78"/>
              <a:ea typeface="Open Sans" panose="020B0606030504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3345" y="1166695"/>
            <a:ext cx="4522791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ar-DZ" sz="2400" dirty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يمكننا أن نبدأ "حملة </a:t>
            </a:r>
            <a:r>
              <a:rPr lang="ar-DZ" sz="2400" dirty="0" smtClean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مصر نظيفة</a:t>
            </a:r>
            <a:r>
              <a:rPr lang="ar-DZ" sz="2400" dirty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" </a:t>
            </a:r>
            <a:r>
              <a:rPr lang="ar-EG" sz="2400" dirty="0" smtClean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في</a:t>
            </a:r>
            <a:r>
              <a:rPr lang="ar-DZ" sz="2400" dirty="0" smtClean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 </a:t>
            </a:r>
            <a:r>
              <a:rPr lang="ar-DZ" sz="2400" dirty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المدارس والجامعات</a:t>
            </a:r>
            <a:r>
              <a:rPr lang="ar-DZ" sz="2400" dirty="0" smtClean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،</a:t>
            </a:r>
            <a:r>
              <a:rPr lang="ar-EG" sz="2400" dirty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 فضلاً عن دور المساجد والكنائس في </a:t>
            </a:r>
            <a:r>
              <a:rPr lang="ar-EG" sz="2400" dirty="0" smtClean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حملات التوعية</a:t>
            </a:r>
            <a:r>
              <a:rPr lang="ar-DZ" sz="2400" dirty="0" smtClean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 </a:t>
            </a:r>
            <a:r>
              <a:rPr lang="ar-EG" sz="2400" dirty="0" smtClean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،من اجل </a:t>
            </a:r>
            <a:r>
              <a:rPr lang="ar-DZ" sz="2400" dirty="0" smtClean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إشراك </a:t>
            </a:r>
            <a:r>
              <a:rPr lang="ar-DZ" sz="2400" u="sng" dirty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90 مليون </a:t>
            </a:r>
            <a:r>
              <a:rPr lang="ar-DZ" sz="2400" u="sng" dirty="0" smtClean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مصري</a:t>
            </a:r>
            <a:r>
              <a:rPr lang="ar-EG" sz="2400" u="sng" dirty="0" smtClean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 </a:t>
            </a:r>
            <a:r>
              <a:rPr lang="ar-EG" sz="2400" dirty="0" smtClean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في نظافة مصر، </a:t>
            </a:r>
            <a:r>
              <a:rPr lang="ar-DZ" sz="2400" dirty="0" smtClean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 </a:t>
            </a:r>
            <a:r>
              <a:rPr lang="ar-DZ" sz="2400" dirty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لجعل شعبنا </a:t>
            </a:r>
            <a:r>
              <a:rPr lang="ar-EG" sz="2400" dirty="0" smtClean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يشعر لا</a:t>
            </a:r>
            <a:r>
              <a:rPr lang="ar-DZ" sz="2400" dirty="0" smtClean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فخر </a:t>
            </a:r>
            <a:r>
              <a:rPr lang="ar-EG" sz="2400" dirty="0" smtClean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دائماً </a:t>
            </a:r>
            <a:r>
              <a:rPr lang="ar-DZ" sz="2400" dirty="0" smtClean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بمصر</a:t>
            </a:r>
            <a:r>
              <a:rPr lang="ar-EG" sz="2400" dirty="0" smtClean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نا</a:t>
            </a:r>
            <a:r>
              <a:rPr lang="ar-DZ" sz="2400" dirty="0" smtClean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 الحبيب</a:t>
            </a:r>
            <a:r>
              <a:rPr lang="ar-EG" sz="2400" dirty="0" smtClean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ة.</a:t>
            </a:r>
            <a:endParaRPr lang="ar-EG" sz="2400" dirty="0">
              <a:latin typeface="Sakkal Majalla" panose="02000000000000000000" pitchFamily="2" charset="-78"/>
              <a:ea typeface="Open Sans" panose="020B0606030504020204" pitchFamily="34" charset="0"/>
              <a:cs typeface="Sakkal Majalla" panose="02000000000000000000" pitchFamily="2" charset="-78"/>
            </a:endParaRPr>
          </a:p>
          <a:p>
            <a:pPr algn="r" rtl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ar-EG" sz="2400" dirty="0" smtClean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كما يمكن </a:t>
            </a:r>
            <a:r>
              <a:rPr lang="ar-DZ" sz="2400" u="sng" dirty="0" smtClean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استخدام </a:t>
            </a:r>
            <a:r>
              <a:rPr lang="ar-DZ" sz="2400" u="sng" dirty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علامة </a:t>
            </a:r>
            <a:r>
              <a:rPr lang="ar-DZ" sz="2400" dirty="0" smtClean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يمكن </a:t>
            </a:r>
            <a:r>
              <a:rPr lang="ar-DZ" sz="2400" dirty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التعرف عليها بسهولة من قبل جميع أصحاب المصلحة، </a:t>
            </a:r>
            <a:r>
              <a:rPr lang="ar-EG" sz="2400" dirty="0" smtClean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ليستخدمها</a:t>
            </a:r>
            <a:r>
              <a:rPr lang="ar-DZ" sz="2400" dirty="0" smtClean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 </a:t>
            </a:r>
            <a:r>
              <a:rPr lang="ar-DZ" sz="2400" dirty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الجمهور العام </a:t>
            </a:r>
            <a:r>
              <a:rPr lang="ar-DZ" sz="2400" u="sng" dirty="0" smtClean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للتعبير </a:t>
            </a:r>
            <a:r>
              <a:rPr lang="ar-DZ" sz="2400" u="sng" dirty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عن التقدير </a:t>
            </a:r>
            <a:r>
              <a:rPr lang="ar-DZ" sz="2400" dirty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للسلوك الإيجابي وإدانة لطيفة من أي سلوك سلبي</a:t>
            </a:r>
            <a:r>
              <a:rPr lang="ar-DZ" sz="2400" dirty="0" smtClean="0"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.</a:t>
            </a:r>
            <a:endParaRPr lang="en-US" sz="2400" dirty="0" smtClean="0">
              <a:latin typeface="Sakkal Majalla" panose="02000000000000000000" pitchFamily="2" charset="-78"/>
              <a:ea typeface="Open Sans" panose="020B060603050402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46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91831" y="208623"/>
            <a:ext cx="8635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61C058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تواصلنا مع </a:t>
            </a:r>
            <a:r>
              <a:rPr lang="ar-EG" sz="2800" b="1" dirty="0">
                <a:solidFill>
                  <a:srgbClr val="61C058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العديد من المنظمات </a:t>
            </a:r>
            <a:r>
              <a:rPr lang="ar-EG" sz="2800" b="1" dirty="0" smtClean="0">
                <a:solidFill>
                  <a:srgbClr val="61C058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الحريصة </a:t>
            </a:r>
            <a:r>
              <a:rPr lang="ar-EG" sz="2800" b="1" dirty="0">
                <a:solidFill>
                  <a:srgbClr val="61C058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على المشاركة في </a:t>
            </a:r>
            <a:r>
              <a:rPr lang="ar-EG" sz="2800" b="1" dirty="0" smtClean="0">
                <a:solidFill>
                  <a:srgbClr val="61C058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برنامجنا ومنهم:</a:t>
            </a:r>
            <a:endParaRPr lang="en-US" sz="2800" b="1" dirty="0">
              <a:solidFill>
                <a:srgbClr val="61C058"/>
              </a:solidFill>
              <a:latin typeface="Sakkal Majalla" panose="02000000000000000000" pitchFamily="2" charset="-78"/>
              <a:ea typeface="Open Sans Extrabold" panose="020B0906030804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305" y="882582"/>
            <a:ext cx="914400" cy="12382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37376" y="2201369"/>
            <a:ext cx="2376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وزارة الإسكان والتعمير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ea typeface="Open Sans" panose="020B0606030504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7" y="3788644"/>
            <a:ext cx="3131208" cy="939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1" y="2201369"/>
            <a:ext cx="3637280" cy="1438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4" b="24887"/>
          <a:stretch/>
        </p:blipFill>
        <p:spPr>
          <a:xfrm>
            <a:off x="544867" y="1293778"/>
            <a:ext cx="3320387" cy="9657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083" y="3077388"/>
            <a:ext cx="1274628" cy="15919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224" y="3020369"/>
            <a:ext cx="914400" cy="12382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11295" y="4339156"/>
            <a:ext cx="2376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ea typeface="Open Sans" panose="020B0606030504020204" pitchFamily="34" charset="0"/>
                <a:cs typeface="Sakkal Majalla" panose="02000000000000000000" pitchFamily="2" charset="-78"/>
              </a:rPr>
              <a:t>وزارة التربية والتعليم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ea typeface="Open Sans" panose="020B0606030504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897" y="92177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1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C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21" y="2712386"/>
            <a:ext cx="1905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21" y="287060"/>
            <a:ext cx="1905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83" y="287060"/>
            <a:ext cx="1905000" cy="1905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0021" y="4620280"/>
            <a:ext cx="1905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The Key</a:t>
            </a:r>
            <a:endParaRPr lang="ar-EG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ea typeface="Open Sans Extrabold" panose="020B0906030804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50083" y="2192060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رتب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132" y="2242633"/>
            <a:ext cx="2753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Cairo Air Campaign</a:t>
            </a:r>
            <a:endParaRPr lang="ar-EG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ea typeface="Open Sans Extrabold" panose="020B0906030804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83" y="2715280"/>
            <a:ext cx="1905000" cy="1905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50083" y="4620280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اضحك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50" y="2715280"/>
            <a:ext cx="1905000" cy="1905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28650" y="4620280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رسالة واضحة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90" y="287060"/>
            <a:ext cx="3729724" cy="209797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734811" y="962524"/>
            <a:ext cx="16988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54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شكراً</a:t>
            </a:r>
          </a:p>
        </p:txBody>
      </p:sp>
    </p:spTree>
    <p:extLst>
      <p:ext uri="{BB962C8B-B14F-4D97-AF65-F5344CB8AC3E}">
        <p14:creationId xmlns:p14="http://schemas.microsoft.com/office/powerpoint/2010/main" val="81240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2513040" y="1855667"/>
            <a:ext cx="11496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rtl="0"/>
            <a:r>
              <a:rPr lang="en-GB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ADVERTISING</a:t>
            </a:r>
          </a:p>
          <a:p>
            <a:pPr algn="ctr" rtl="0"/>
            <a:r>
              <a:rPr lang="ar-EG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الإعلان</a:t>
            </a:r>
            <a:endParaRPr lang="en-GB" sz="2400" b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425767" y="1769216"/>
            <a:ext cx="17120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rtl="0"/>
            <a:r>
              <a:rPr lang="en-GB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PUBLIC</a:t>
            </a:r>
          </a:p>
          <a:p>
            <a:pPr algn="ctr" rtl="0"/>
            <a:r>
              <a:rPr lang="en-GB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RELATIONS</a:t>
            </a:r>
          </a:p>
          <a:p>
            <a:pPr algn="ctr" rtl="0"/>
            <a: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العلاقات العامة</a:t>
            </a:r>
            <a:endParaRPr lang="en-GB" sz="2400" b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683983" y="1727651"/>
            <a:ext cx="2209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rtl="0"/>
            <a:r>
              <a:rPr lang="en-GB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SALES</a:t>
            </a:r>
          </a:p>
          <a:p>
            <a:pPr algn="ctr" rtl="0"/>
            <a:r>
              <a:rPr lang="en-GB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PROMOTIONS</a:t>
            </a:r>
          </a:p>
          <a:p>
            <a:pPr algn="ctr" rtl="0"/>
            <a:r>
              <a:rPr lang="ar-EG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تنشيط المبيعات</a:t>
            </a:r>
            <a:endParaRPr lang="en-GB" sz="2400" b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5577374" y="1529130"/>
            <a:ext cx="141328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rtl="0"/>
            <a:r>
              <a:rPr lang="en-GB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PERSONAL</a:t>
            </a:r>
          </a:p>
          <a:p>
            <a:pPr algn="ctr" rtl="0"/>
            <a:r>
              <a:rPr lang="en-GB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SELLING</a:t>
            </a:r>
          </a:p>
          <a:p>
            <a:pPr algn="ctr" rtl="0"/>
            <a:r>
              <a:rPr lang="ar-EG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البيع </a:t>
            </a:r>
            <a:r>
              <a:rPr lang="ar-EG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الشخصي</a:t>
            </a:r>
            <a:endParaRPr lang="en-GB" sz="2400" b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481996" y="1503171"/>
            <a:ext cx="8231187" cy="1339850"/>
            <a:chOff x="431" y="1570"/>
            <a:chExt cx="6193" cy="1008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31" y="1762"/>
              <a:ext cx="1392" cy="672"/>
            </a:xfrm>
            <a:prstGeom prst="rect">
              <a:avLst/>
            </a:prstGeom>
            <a:noFill/>
            <a:ln w="38100">
              <a:solidFill>
                <a:srgbClr val="61C05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677" y="1618"/>
              <a:ext cx="1433" cy="960"/>
            </a:xfrm>
            <a:prstGeom prst="rect">
              <a:avLst/>
            </a:prstGeom>
            <a:noFill/>
            <a:ln w="38100">
              <a:solidFill>
                <a:srgbClr val="61C05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223" y="1570"/>
              <a:ext cx="1268" cy="960"/>
            </a:xfrm>
            <a:prstGeom prst="rect">
              <a:avLst/>
            </a:prstGeom>
            <a:noFill/>
            <a:ln w="38100">
              <a:solidFill>
                <a:srgbClr val="61C05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023" y="1762"/>
              <a:ext cx="1296" cy="672"/>
            </a:xfrm>
            <a:prstGeom prst="rect">
              <a:avLst/>
            </a:prstGeom>
            <a:noFill/>
            <a:ln w="38100">
              <a:solidFill>
                <a:srgbClr val="61C05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auto">
            <a:xfrm>
              <a:off x="5328" y="1728"/>
              <a:ext cx="1296" cy="672"/>
            </a:xfrm>
            <a:prstGeom prst="rect">
              <a:avLst/>
            </a:prstGeom>
            <a:noFill/>
            <a:ln w="38100">
              <a:solidFill>
                <a:srgbClr val="61C05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7244515" y="1763462"/>
            <a:ext cx="1468668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rtl="0"/>
            <a:r>
              <a:rPr lang="en-GB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DIRECT</a:t>
            </a:r>
          </a:p>
          <a:p>
            <a:pPr algn="ctr" rtl="0"/>
            <a:r>
              <a:rPr lang="en-GB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MARKETING</a:t>
            </a:r>
          </a:p>
          <a:p>
            <a:pPr algn="ctr" rtl="0"/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 المباشر</a:t>
            </a:r>
            <a:endParaRPr lang="en-GB" b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58891" y="225275"/>
            <a:ext cx="5089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4400" b="1" dirty="0" smtClean="0">
                <a:solidFill>
                  <a:srgbClr val="61C05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الاتصالات التسويقية المتكاملة</a:t>
            </a:r>
            <a:endParaRPr lang="en-GB" sz="4400" b="1" dirty="0">
              <a:solidFill>
                <a:srgbClr val="61C05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332119" y="3218372"/>
            <a:ext cx="4343400" cy="1828800"/>
            <a:chOff x="432" y="1104"/>
            <a:chExt cx="4992" cy="2592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32" y="1104"/>
              <a:ext cx="4992" cy="25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endParaRPr lang="en-GB" sz="3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marL="342900" indent="-342900"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ar-EG" sz="32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التجانس</a:t>
              </a:r>
              <a:endParaRPr lang="en-GB" sz="7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528" y="2112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61C058"/>
            </a:solidFill>
            <a:ln w="254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4752" y="2112"/>
              <a:ext cx="615" cy="306"/>
            </a:xfrm>
            <a:prstGeom prst="leftArrow">
              <a:avLst>
                <a:gd name="adj1" fmla="val 50000"/>
                <a:gd name="adj2" fmla="val 50245"/>
              </a:avLst>
            </a:prstGeom>
            <a:solidFill>
              <a:srgbClr val="61C058"/>
            </a:solidFill>
            <a:ln w="254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2736" y="2732"/>
              <a:ext cx="306" cy="615"/>
            </a:xfrm>
            <a:prstGeom prst="upArrow">
              <a:avLst>
                <a:gd name="adj1" fmla="val 50000"/>
                <a:gd name="adj2" fmla="val 50245"/>
              </a:avLst>
            </a:prstGeom>
            <a:solidFill>
              <a:srgbClr val="61C058"/>
            </a:solidFill>
            <a:ln w="254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2736" y="1142"/>
              <a:ext cx="306" cy="615"/>
            </a:xfrm>
            <a:prstGeom prst="downArrow">
              <a:avLst>
                <a:gd name="adj1" fmla="val 50000"/>
                <a:gd name="adj2" fmla="val 50245"/>
              </a:avLst>
            </a:prstGeom>
            <a:solidFill>
              <a:srgbClr val="61C058"/>
            </a:solidFill>
            <a:ln w="254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 rot="-2431815">
              <a:off x="3792" y="1440"/>
              <a:ext cx="615" cy="306"/>
            </a:xfrm>
            <a:prstGeom prst="leftArrow">
              <a:avLst>
                <a:gd name="adj1" fmla="val 50000"/>
                <a:gd name="adj2" fmla="val 50245"/>
              </a:avLst>
            </a:prstGeom>
            <a:solidFill>
              <a:srgbClr val="61C058"/>
            </a:solidFill>
            <a:ln w="254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 rot="2118346">
              <a:off x="1488" y="1488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61C058"/>
            </a:solidFill>
            <a:ln w="254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 rot="2615867">
              <a:off x="1728" y="2640"/>
              <a:ext cx="306" cy="615"/>
            </a:xfrm>
            <a:prstGeom prst="upArrow">
              <a:avLst>
                <a:gd name="adj1" fmla="val 50000"/>
                <a:gd name="adj2" fmla="val 50245"/>
              </a:avLst>
            </a:prstGeom>
            <a:solidFill>
              <a:srgbClr val="61C058"/>
            </a:solidFill>
            <a:ln w="254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 rot="18837496">
              <a:off x="3899" y="2629"/>
              <a:ext cx="306" cy="615"/>
            </a:xfrm>
            <a:prstGeom prst="upArrow">
              <a:avLst>
                <a:gd name="adj1" fmla="val 50000"/>
                <a:gd name="adj2" fmla="val 50245"/>
              </a:avLst>
            </a:prstGeom>
            <a:solidFill>
              <a:srgbClr val="61C058"/>
            </a:solidFill>
            <a:ln w="254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080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31342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EG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نمـــــــــوذج</a:t>
            </a:r>
            <a:r>
              <a:rPr lang="ar-EG" sz="3600" b="1" dirty="0" smtClean="0">
                <a:solidFill>
                  <a:srgbClr val="61C05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en-US" sz="4400" b="1" dirty="0" smtClean="0">
                <a:solidFill>
                  <a:srgbClr val="61C05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RABOSTIC</a:t>
            </a:r>
            <a:r>
              <a:rPr lang="ar-EG" sz="3600" b="1" dirty="0" smtClean="0">
                <a:solidFill>
                  <a:srgbClr val="61C05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EG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للتخطيــــــــــــــــط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7094" y="982707"/>
            <a:ext cx="29556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800" b="1" dirty="0">
                <a:solidFill>
                  <a:srgbClr val="61C05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esearch and </a:t>
            </a:r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analysis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37094" y="1492908"/>
            <a:ext cx="141096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 smtClean="0">
                <a:solidFill>
                  <a:srgbClr val="61C05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udiences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37094" y="2003109"/>
            <a:ext cx="114486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 smtClean="0">
                <a:solidFill>
                  <a:srgbClr val="61C05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udgets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37094" y="2513310"/>
            <a:ext cx="145103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 smtClean="0">
                <a:solidFill>
                  <a:srgbClr val="61C05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bjectives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37094" y="3018382"/>
            <a:ext cx="11769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 smtClean="0">
                <a:solidFill>
                  <a:srgbClr val="61C05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</a:t>
            </a:r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trategy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637094" y="3523454"/>
            <a:ext cx="10134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 smtClean="0">
                <a:solidFill>
                  <a:srgbClr val="61C05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</a:t>
            </a:r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actics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637094" y="4014218"/>
            <a:ext cx="21034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 smtClean="0">
                <a:solidFill>
                  <a:srgbClr val="61C05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</a:t>
            </a:r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mplementation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37094" y="4501465"/>
            <a:ext cx="108555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 smtClean="0">
                <a:solidFill>
                  <a:srgbClr val="61C05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ontrol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1936" y="930751"/>
            <a:ext cx="259062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lnSpc>
                <a:spcPts val="3200"/>
              </a:lnSpc>
              <a:buClr>
                <a:srgbClr val="61C058"/>
              </a:buClr>
              <a:buFont typeface="Wingdings" panose="05000000000000000000" pitchFamily="2" charset="2"/>
              <a:buChar char="§"/>
            </a:pPr>
            <a:r>
              <a:rPr lang="ar-EG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البحث والتحليل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40632" y="1450889"/>
            <a:ext cx="2351927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r" rtl="1">
              <a:lnSpc>
                <a:spcPts val="3200"/>
              </a:lnSpc>
              <a:buClr>
                <a:srgbClr val="61C058"/>
              </a:buClr>
              <a:buFont typeface="Wingdings" panose="05000000000000000000" pitchFamily="2" charset="2"/>
              <a:buChar char="§"/>
            </a:pPr>
            <a:r>
              <a:rPr lang="ar-EG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اصحاب </a:t>
            </a:r>
            <a:r>
              <a:rPr lang="ar-EG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المصالح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84801" y="1971027"/>
            <a:ext cx="1407758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r" rtl="1">
              <a:lnSpc>
                <a:spcPts val="3200"/>
              </a:lnSpc>
              <a:buClr>
                <a:srgbClr val="61C058"/>
              </a:buClr>
              <a:buFont typeface="Wingdings" panose="05000000000000000000" pitchFamily="2" charset="2"/>
              <a:buChar char="§"/>
            </a:pPr>
            <a:r>
              <a:rPr lang="ar-EG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الميزانية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54959" y="2491165"/>
            <a:ext cx="1537600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r" rtl="1">
              <a:lnSpc>
                <a:spcPts val="3200"/>
              </a:lnSpc>
              <a:buClr>
                <a:srgbClr val="61C058"/>
              </a:buClr>
              <a:buFont typeface="Wingdings" panose="05000000000000000000" pitchFamily="2" charset="2"/>
              <a:buChar char="§"/>
            </a:pPr>
            <a:r>
              <a:rPr lang="ar-EG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الاهداف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49398" y="3011303"/>
            <a:ext cx="1943161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r" rtl="1">
              <a:lnSpc>
                <a:spcPts val="3200"/>
              </a:lnSpc>
              <a:buClr>
                <a:srgbClr val="61C058"/>
              </a:buClr>
              <a:buFont typeface="Wingdings" panose="05000000000000000000" pitchFamily="2" charset="2"/>
              <a:buChar char="§"/>
            </a:pPr>
            <a:r>
              <a:rPr lang="ar-EG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الاستراتيجية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07481" y="3531441"/>
            <a:ext cx="1685078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r" rtl="1">
              <a:lnSpc>
                <a:spcPts val="3200"/>
              </a:lnSpc>
              <a:buClr>
                <a:srgbClr val="61C058"/>
              </a:buClr>
              <a:buFont typeface="Wingdings" panose="05000000000000000000" pitchFamily="2" charset="2"/>
              <a:buChar char="§"/>
            </a:pPr>
            <a:r>
              <a:rPr lang="ar-EG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التكتيكات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66280" y="4524518"/>
            <a:ext cx="2326279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r" rtl="1">
              <a:lnSpc>
                <a:spcPts val="3200"/>
              </a:lnSpc>
              <a:buClr>
                <a:srgbClr val="61C058"/>
              </a:buClr>
              <a:buFont typeface="Wingdings" panose="05000000000000000000" pitchFamily="2" charset="2"/>
              <a:buChar char="§"/>
            </a:pPr>
            <a:r>
              <a:rPr lang="ar-EG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المتابعة والتقييم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84801" y="4047213"/>
            <a:ext cx="1407758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r" rtl="1">
              <a:lnSpc>
                <a:spcPts val="3200"/>
              </a:lnSpc>
              <a:buClr>
                <a:srgbClr val="61C058"/>
              </a:buClr>
              <a:buFont typeface="Wingdings" panose="05000000000000000000" pitchFamily="2" charset="2"/>
              <a:buChar char="§"/>
            </a:pPr>
            <a:r>
              <a:rPr lang="ar-EG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التنفيذ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068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7" grpId="0"/>
      <p:bldP spid="36" grpId="0"/>
      <p:bldP spid="38" grpId="0"/>
      <p:bldP spid="43" grpId="0"/>
      <p:bldP spid="47" grpId="0"/>
      <p:bldP spid="50" grpId="0"/>
      <p:bldP spid="54" grpId="0"/>
      <p:bldP spid="19" grpId="0"/>
      <p:bldP spid="20" grpId="0"/>
      <p:bldP spid="21" grpId="0"/>
      <p:bldP spid="23" grpId="0"/>
      <p:bldP spid="24" grpId="0"/>
      <p:bldP spid="29" grpId="0"/>
      <p:bldP spid="3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17" y="1067556"/>
            <a:ext cx="5044966" cy="300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1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C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175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0">
                <a:schemeClr val="tx1">
                  <a:alpha val="55000"/>
                </a:schemeClr>
              </a:gs>
              <a:gs pos="74000">
                <a:schemeClr val="tx1">
                  <a:alpha val="70000"/>
                </a:schemeClr>
              </a:gs>
              <a:gs pos="47000">
                <a:schemeClr val="tx1">
                  <a:alpha val="60000"/>
                </a:schemeClr>
              </a:gs>
              <a:gs pos="100000">
                <a:schemeClr val="tx1">
                  <a:alpha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64213" y="1055264"/>
            <a:ext cx="86490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000" b="1" dirty="0" smtClean="0">
                <a:solidFill>
                  <a:srgbClr val="FF3300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كفايانا</a:t>
            </a:r>
            <a:r>
              <a:rPr lang="ar-EG" sz="40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 </a:t>
            </a:r>
            <a:r>
              <a:rPr lang="ar-EG" sz="40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اكياس بلاستيك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ea typeface="Open Sans Extrabold" panose="020B0906030804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75657" y="3299626"/>
            <a:ext cx="15930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charset="0"/>
                <a:cs typeface="Sakkal Majalla" panose="02000000000000000000" pitchFamily="2" charset="-78"/>
              </a:rPr>
              <a:t>ممنوع إستخدام التليفون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ea typeface="Open Sans" charset="0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1900" y="3322425"/>
            <a:ext cx="16391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charset="0"/>
                <a:cs typeface="Sakkal Majalla" panose="02000000000000000000" pitchFamily="2" charset="-78"/>
              </a:rPr>
              <a:t>ممنوع التدخين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ea typeface="Open Sans" charset="0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73613" y="3299626"/>
            <a:ext cx="15930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charset="0"/>
                <a:cs typeface="Sakkal Majalla" panose="02000000000000000000" pitchFamily="2" charset="-78"/>
              </a:rPr>
              <a:t>ممنوع استخدام البوق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ea typeface="Open Sans" charset="0"/>
              <a:cs typeface="Sakkal Majalla" panose="02000000000000000000" pitchFamily="2" charset="-78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845685" y="1888019"/>
            <a:ext cx="1311588" cy="131158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80019" y="1829599"/>
            <a:ext cx="1311588" cy="131158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1351" y="1901596"/>
            <a:ext cx="1311588" cy="131158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34230" y="3299626"/>
            <a:ext cx="15930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" charset="0"/>
                <a:cs typeface="Sakkal Majalla" panose="02000000000000000000" pitchFamily="2" charset="-78"/>
              </a:rPr>
              <a:t>ممنوع الوقوف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ea typeface="Open Sans" charset="0"/>
              <a:cs typeface="Sakkal Majalla" panose="02000000000000000000" pitchFamily="2" charset="-78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114354" y="1915956"/>
            <a:ext cx="1311588" cy="1311588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  <p:bldP spid="38" grpId="0" build="p"/>
      <p:bldP spid="15" grpId="0" build="p"/>
      <p:bldP spid="17" grpId="0" build="p"/>
      <p:bldP spid="23" grpId="0" animBg="1"/>
      <p:bldP spid="21" grpId="0" animBg="1"/>
      <p:bldP spid="19" grpId="0" animBg="1"/>
      <p:bldP spid="20" grpId="0" build="p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66"/>
          <a:stretch/>
        </p:blipFill>
        <p:spPr>
          <a:xfrm>
            <a:off x="2049517" y="0"/>
            <a:ext cx="5044966" cy="32627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30"/>
          <a:stretch/>
        </p:blipFill>
        <p:spPr>
          <a:xfrm>
            <a:off x="2049517" y="3241964"/>
            <a:ext cx="5044966" cy="190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381015" y="0"/>
            <a:ext cx="6762985" cy="1469204"/>
          </a:xfrm>
          <a:prstGeom prst="rect">
            <a:avLst/>
          </a:prstGeom>
          <a:solidFill>
            <a:srgbClr val="61C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7" y="1"/>
            <a:ext cx="2386012" cy="51434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35128" y="496299"/>
            <a:ext cx="3789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I’m With Nature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65250" y="496299"/>
            <a:ext cx="3789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32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انا صديق للبيئة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ea typeface="Open Sans Extrabold" panose="020B0906030804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61" y="2687586"/>
            <a:ext cx="4261692" cy="158560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867826" y="1856589"/>
            <a:ext cx="3789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800" b="1" dirty="0" smtClean="0">
                <a:solidFill>
                  <a:srgbClr val="61C058"/>
                </a:solidFill>
                <a:latin typeface="Sakkal Majalla" panose="02000000000000000000" pitchFamily="2" charset="-78"/>
                <a:ea typeface="Open Sans Extrabold" panose="020B0906030804020204" pitchFamily="34" charset="0"/>
                <a:cs typeface="Sakkal Majalla" panose="02000000000000000000" pitchFamily="2" charset="-78"/>
              </a:rPr>
              <a:t>اليوم العالمي للبيئة</a:t>
            </a:r>
            <a:endParaRPr lang="en-US" sz="4800" b="1" dirty="0">
              <a:solidFill>
                <a:srgbClr val="61C058"/>
              </a:solidFill>
              <a:latin typeface="Sakkal Majalla" panose="02000000000000000000" pitchFamily="2" charset="-78"/>
              <a:ea typeface="Open Sans Extrabold" panose="020B090603080402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270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  <p:bldP spid="12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40" y="386595"/>
            <a:ext cx="7559947" cy="4756905"/>
          </a:xfrm>
          <a:prstGeom prst="rect">
            <a:avLst/>
          </a:prstGeom>
        </p:spPr>
      </p:pic>
      <p:sp>
        <p:nvSpPr>
          <p:cNvPr id="141" name="Rectangle 140"/>
          <p:cNvSpPr/>
          <p:nvPr/>
        </p:nvSpPr>
        <p:spPr>
          <a:xfrm>
            <a:off x="2973031" y="132679"/>
            <a:ext cx="322556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 smtClean="0">
                <a:solidFill>
                  <a:srgbClr val="61C05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Audiences</a:t>
            </a:r>
            <a:r>
              <a:rPr lang="ar-EG" sz="2800" b="1" dirty="0" smtClean="0">
                <a:solidFill>
                  <a:srgbClr val="61C05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اصحاب المصالح </a:t>
            </a:r>
            <a:endParaRPr lang="en-US" sz="2800" b="1" dirty="0">
              <a:solidFill>
                <a:srgbClr val="61C05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195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3246</TotalTime>
  <Words>851</Words>
  <Application>Microsoft Office PowerPoint</Application>
  <PresentationFormat>On-screen Show (16:9)</PresentationFormat>
  <Paragraphs>176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Open Sans</vt:lpstr>
      <vt:lpstr>Wingdings</vt:lpstr>
      <vt:lpstr>Calibri</vt:lpstr>
      <vt:lpstr>Arial</vt:lpstr>
      <vt:lpstr>Sakkal Majalla</vt:lpstr>
      <vt:lpstr>Open Sans Extrabold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User30</dc:creator>
  <cp:lastModifiedBy>Hazem Salim</cp:lastModifiedBy>
  <cp:revision>765</cp:revision>
  <dcterms:created xsi:type="dcterms:W3CDTF">2006-08-16T00:00:00Z</dcterms:created>
  <dcterms:modified xsi:type="dcterms:W3CDTF">2017-11-05T11:27:33Z</dcterms:modified>
</cp:coreProperties>
</file>